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aleway"/>
      <p:regular r:id="rId14"/>
      <p:bold r:id="rId15"/>
      <p:italic r:id="rId16"/>
      <p:boldItalic r:id="rId17"/>
    </p:embeddedFont>
    <p:embeddedFont>
      <p:font typeface="Lato"/>
      <p:regular r:id="rId18"/>
      <p:bold r:id="rId19"/>
      <p:italic r:id="rId20"/>
      <p:boldItalic r:id="rId21"/>
    </p:embeddedFont>
    <p:embeddedFont>
      <p:font typeface="Open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OpenSans-regular.fntdata"/><Relationship Id="rId21" Type="http://schemas.openxmlformats.org/officeDocument/2006/relationships/font" Target="fonts/Lato-boldItalic.fntdata"/><Relationship Id="rId24" Type="http://schemas.openxmlformats.org/officeDocument/2006/relationships/font" Target="fonts/OpenSans-italic.fntdata"/><Relationship Id="rId23"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URBINN (verbastering van URBan INNovations) is het LearningLab rondom autonoom rijdend vervoer binnen stedelijke gebieden (last mile). </a:t>
            </a:r>
            <a:br>
              <a:rPr lang="nl" sz="1200">
                <a:solidFill>
                  <a:srgbClr val="777777"/>
                </a:solidFill>
                <a:highlight>
                  <a:srgbClr val="FFFFFF"/>
                </a:highlight>
                <a:latin typeface="Open Sans"/>
                <a:ea typeface="Open Sans"/>
                <a:cs typeface="Open Sans"/>
                <a:sym typeface="Open Sans"/>
              </a:rPr>
            </a:br>
            <a:r>
              <a:rPr lang="nl" sz="1200">
                <a:solidFill>
                  <a:srgbClr val="777777"/>
                </a:solidFill>
                <a:highlight>
                  <a:srgbClr val="FFFFFF"/>
                </a:highlight>
                <a:latin typeface="Open Sans"/>
                <a:ea typeface="Open Sans"/>
                <a:cs typeface="Open Sans"/>
                <a:sym typeface="Open Sans"/>
              </a:rPr>
              <a:t>Binnen URBINN wordt een autonoom rijdend voertuig ontwikkeld dat als basis zal dienen voor onderzoek naar autonoom rijden, en de toepassing daarvan binnen een stedelijk gebied Ontwikkeling is opgedeeld in meerdere minoren.</a:t>
            </a:r>
          </a:p>
          <a:p>
            <a:pPr indent="-304800" lvl="0" marL="457200" rtl="0">
              <a:spcBef>
                <a:spcPts val="0"/>
              </a:spcBef>
              <a:buClr>
                <a:srgbClr val="777777"/>
              </a:buClr>
              <a:buSzPct val="109090"/>
              <a:buFont typeface="Open Sans"/>
              <a:buChar char="-"/>
            </a:pPr>
            <a:r>
              <a:rPr lang="nl"/>
              <a:t>Applied data science</a:t>
            </a:r>
          </a:p>
          <a:p>
            <a:pPr indent="-304800" lvl="0" marL="457200" rtl="0">
              <a:spcBef>
                <a:spcPts val="0"/>
              </a:spcBef>
              <a:buClr>
                <a:srgbClr val="777777"/>
              </a:buClr>
              <a:buSzPct val="109090"/>
              <a:buFont typeface="Open Sans"/>
              <a:buChar char="-"/>
            </a:pPr>
            <a:r>
              <a:rPr lang="nl"/>
              <a:t>Embedded systems</a:t>
            </a:r>
          </a:p>
          <a:p>
            <a:pPr indent="-304800" lvl="0" marL="457200" rtl="0">
              <a:spcBef>
                <a:spcPts val="0"/>
              </a:spcBef>
              <a:buClr>
                <a:srgbClr val="777777"/>
              </a:buClr>
              <a:buSzPct val="109090"/>
              <a:buFont typeface="Open Sans"/>
              <a:buChar char="-"/>
            </a:pPr>
            <a:r>
              <a:rPr lang="nl"/>
              <a:t>Living labs</a:t>
            </a:r>
          </a:p>
          <a:p>
            <a:pPr indent="-304800" lvl="0" marL="457200" rtl="0">
              <a:spcBef>
                <a:spcPts val="0"/>
              </a:spcBef>
              <a:buClr>
                <a:srgbClr val="777777"/>
              </a:buClr>
              <a:buSzPct val="109090"/>
              <a:buFont typeface="Open Sans"/>
              <a:buChar char="-"/>
            </a:pPr>
            <a:r>
              <a:rPr lang="nl"/>
              <a:t>Research and innovation</a:t>
            </a:r>
          </a:p>
          <a:p>
            <a:pPr indent="-304800" lvl="0" marL="457200" rtl="0">
              <a:spcBef>
                <a:spcPts val="0"/>
              </a:spcBef>
              <a:buClr>
                <a:srgbClr val="777777"/>
              </a:buClr>
              <a:buSzPct val="109090"/>
              <a:buFont typeface="Open Sans"/>
              <a:buChar char="-"/>
            </a:pPr>
            <a:r>
              <a:rPr lang="nl"/>
              <a:t>Robotics and vision design</a:t>
            </a:r>
          </a:p>
          <a:p>
            <a:pPr indent="-304800" lvl="0" marL="457200" rtl="0">
              <a:spcBef>
                <a:spcPts val="0"/>
              </a:spcBef>
              <a:buClr>
                <a:srgbClr val="777777"/>
              </a:buClr>
              <a:buSzPct val="109090"/>
              <a:buFont typeface="Open Sans"/>
              <a:buChar char="-"/>
            </a:pPr>
            <a:r>
              <a:rPr lang="nl"/>
              <a:t>Serious gaming</a:t>
            </a:r>
          </a:p>
          <a:p>
            <a:pPr lvl="0" rtl="0">
              <a:spcBef>
                <a:spcPts val="0"/>
              </a:spcBef>
              <a:buNone/>
            </a:pPr>
            <a:r>
              <a:t/>
            </a:r>
            <a:endParaRPr/>
          </a:p>
          <a:p>
            <a:pPr lvl="0" rtl="0">
              <a:lnSpc>
                <a:spcPct val="166000"/>
              </a:lnSpc>
              <a:spcBef>
                <a:spcPts val="0"/>
              </a:spcBef>
              <a:spcAft>
                <a:spcPts val="1500"/>
              </a:spcAft>
              <a:buNone/>
            </a:pPr>
            <a:r>
              <a:rPr lang="nl" sz="1200">
                <a:solidFill>
                  <a:srgbClr val="777777"/>
                </a:solidFill>
                <a:latin typeface="Open Sans"/>
                <a:ea typeface="Open Sans"/>
                <a:cs typeface="Open Sans"/>
                <a:sym typeface="Open Sans"/>
              </a:rPr>
              <a:t>Alle bovengenoemde minoren vallen  onder het Lectoraat Smart Sensor Systems. De ontwikkeling van het voertuig geheel wordt gecoördineerd en gefaciliteerd binnen de Betafactory.</a:t>
            </a:r>
          </a:p>
          <a:p>
            <a:pPr lvl="0" rtl="0">
              <a:spcBef>
                <a:spcPts val="0"/>
              </a:spcBef>
              <a:buNone/>
            </a:pPr>
            <a:r>
              <a:t/>
            </a:r>
            <a:endParaRPr/>
          </a:p>
          <a:p>
            <a:pPr lvl="0" rtl="0">
              <a:lnSpc>
                <a:spcPct val="115000"/>
              </a:lnSpc>
              <a:spcBef>
                <a:spcPts val="0"/>
              </a:spcBef>
              <a:spcAft>
                <a:spcPts val="1600"/>
              </a:spcAft>
              <a:buNone/>
            </a:pPr>
            <a:r>
              <a:t/>
            </a:r>
            <a:endParaRPr sz="1300">
              <a:solidFill>
                <a:schemeClr val="accent1"/>
              </a:solidFill>
              <a:latin typeface="Lato"/>
              <a:ea typeface="Lato"/>
              <a:cs typeface="Lato"/>
              <a:sym typeface="Lato"/>
            </a:endParaRPr>
          </a:p>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Urbinn is een project zonder duidelijke uitkomst.</a:t>
            </a:r>
            <a:br>
              <a:rPr lang="nl" sz="1200">
                <a:solidFill>
                  <a:srgbClr val="777777"/>
                </a:solidFill>
                <a:highlight>
                  <a:srgbClr val="FFFFFF"/>
                </a:highlight>
                <a:latin typeface="Open Sans"/>
                <a:ea typeface="Open Sans"/>
                <a:cs typeface="Open Sans"/>
                <a:sym typeface="Open Sans"/>
              </a:rPr>
            </a:br>
            <a:r>
              <a:rPr lang="nl" sz="1200">
                <a:solidFill>
                  <a:srgbClr val="777777"/>
                </a:solidFill>
                <a:highlight>
                  <a:srgbClr val="FFFFFF"/>
                </a:highlight>
                <a:latin typeface="Open Sans"/>
                <a:ea typeface="Open Sans"/>
                <a:cs typeface="Open Sans"/>
                <a:sym typeface="Open Sans"/>
              </a:rPr>
              <a:t>Er zijn verschillende toepassingen waarvoor het project geschikt kan zijn in de praktijk.</a:t>
            </a:r>
            <a:br>
              <a:rPr lang="nl" sz="1200">
                <a:solidFill>
                  <a:srgbClr val="777777"/>
                </a:solidFill>
                <a:highlight>
                  <a:srgbClr val="FFFFFF"/>
                </a:highlight>
                <a:latin typeface="Open Sans"/>
                <a:ea typeface="Open Sans"/>
                <a:cs typeface="Open Sans"/>
                <a:sym typeface="Open Sans"/>
              </a:rPr>
            </a:br>
            <a:r>
              <a:rPr lang="nl" sz="1200">
                <a:solidFill>
                  <a:srgbClr val="777777"/>
                </a:solidFill>
                <a:highlight>
                  <a:srgbClr val="FFFFFF"/>
                </a:highlight>
                <a:latin typeface="Open Sans"/>
                <a:ea typeface="Open Sans"/>
                <a:cs typeface="Open Sans"/>
                <a:sym typeface="Open Sans"/>
              </a:rPr>
              <a:t>Zoals: </a:t>
            </a:r>
          </a:p>
          <a:p>
            <a:pPr indent="-304800" lvl="0" marL="457200" rtl="0">
              <a:lnSpc>
                <a:spcPct val="166000"/>
              </a:lnSpc>
              <a:spcBef>
                <a:spcPts val="0"/>
              </a:spcBef>
              <a:spcAft>
                <a:spcPts val="1500"/>
              </a:spcAft>
              <a:buClr>
                <a:srgbClr val="777777"/>
              </a:buClr>
              <a:buSzPct val="100000"/>
              <a:buFont typeface="Open Sans"/>
              <a:buChar char="-"/>
            </a:pPr>
            <a:r>
              <a:rPr lang="nl" sz="1200">
                <a:solidFill>
                  <a:srgbClr val="777777"/>
                </a:solidFill>
                <a:highlight>
                  <a:srgbClr val="FFFFFF"/>
                </a:highlight>
                <a:latin typeface="Open Sans"/>
                <a:ea typeface="Open Sans"/>
                <a:cs typeface="Open Sans"/>
                <a:sym typeface="Open Sans"/>
              </a:rPr>
              <a:t>Toeristen vervoer</a:t>
            </a:r>
          </a:p>
          <a:p>
            <a:pPr indent="-304800" lvl="0" marL="457200" rtl="0">
              <a:lnSpc>
                <a:spcPct val="166000"/>
              </a:lnSpc>
              <a:spcBef>
                <a:spcPts val="0"/>
              </a:spcBef>
              <a:spcAft>
                <a:spcPts val="1500"/>
              </a:spcAft>
              <a:buClr>
                <a:srgbClr val="777777"/>
              </a:buClr>
              <a:buSzPct val="100000"/>
              <a:buFont typeface="Open Sans"/>
              <a:buChar char="-"/>
            </a:pPr>
            <a:r>
              <a:rPr lang="nl" sz="1200">
                <a:solidFill>
                  <a:srgbClr val="777777"/>
                </a:solidFill>
                <a:highlight>
                  <a:srgbClr val="FFFFFF"/>
                </a:highlight>
                <a:latin typeface="Open Sans"/>
                <a:ea typeface="Open Sans"/>
                <a:cs typeface="Open Sans"/>
                <a:sym typeface="Open Sans"/>
              </a:rPr>
              <a:t>Taxiservice etc.</a:t>
            </a:r>
          </a:p>
          <a:p>
            <a:pPr lvl="0" rtl="0">
              <a:lnSpc>
                <a:spcPct val="100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Er zijn enkele eisen waaraan het project aan moet voldoen:</a:t>
            </a:r>
          </a:p>
          <a:p>
            <a:pPr indent="-304800" lvl="0" marL="457200" rtl="0">
              <a:lnSpc>
                <a:spcPct val="100000"/>
              </a:lnSpc>
              <a:spcBef>
                <a:spcPts val="0"/>
              </a:spcBef>
              <a:spcAft>
                <a:spcPts val="1500"/>
              </a:spcAft>
              <a:buClr>
                <a:srgbClr val="777777"/>
              </a:buClr>
              <a:buSzPct val="100000"/>
              <a:buFont typeface="Open Sans"/>
              <a:buChar char="-"/>
            </a:pPr>
            <a:r>
              <a:rPr lang="nl" sz="1200">
                <a:solidFill>
                  <a:srgbClr val="777777"/>
                </a:solidFill>
                <a:highlight>
                  <a:srgbClr val="FFFFFF"/>
                </a:highlight>
                <a:latin typeface="Open Sans"/>
                <a:ea typeface="Open Sans"/>
                <a:cs typeface="Open Sans"/>
                <a:sym typeface="Open Sans"/>
              </a:rPr>
              <a:t>Auto voor in de stad</a:t>
            </a:r>
          </a:p>
          <a:p>
            <a:pPr indent="-304800" lvl="0" marL="457200" rtl="0">
              <a:lnSpc>
                <a:spcPct val="100000"/>
              </a:lnSpc>
              <a:spcBef>
                <a:spcPts val="0"/>
              </a:spcBef>
              <a:spcAft>
                <a:spcPts val="1500"/>
              </a:spcAft>
              <a:buClr>
                <a:srgbClr val="777777"/>
              </a:buClr>
              <a:buSzPct val="100000"/>
              <a:buFont typeface="Open Sans"/>
              <a:buChar char="-"/>
            </a:pPr>
            <a:r>
              <a:rPr lang="nl" sz="1200">
                <a:solidFill>
                  <a:srgbClr val="777777"/>
                </a:solidFill>
                <a:highlight>
                  <a:srgbClr val="FFFFFF"/>
                </a:highlight>
                <a:latin typeface="Open Sans"/>
                <a:ea typeface="Open Sans"/>
                <a:cs typeface="Open Sans"/>
                <a:sym typeface="Open Sans"/>
              </a:rPr>
              <a:t>Zelfrijdend</a:t>
            </a:r>
          </a:p>
          <a:p>
            <a:pPr indent="-304800" lvl="0" marL="457200" rtl="0">
              <a:lnSpc>
                <a:spcPct val="100000"/>
              </a:lnSpc>
              <a:spcBef>
                <a:spcPts val="0"/>
              </a:spcBef>
              <a:spcAft>
                <a:spcPts val="1500"/>
              </a:spcAft>
              <a:buClr>
                <a:srgbClr val="777777"/>
              </a:buClr>
              <a:buSzPct val="100000"/>
              <a:buFont typeface="Open Sans"/>
              <a:buChar char="-"/>
            </a:pPr>
            <a:r>
              <a:rPr lang="nl" sz="1200">
                <a:solidFill>
                  <a:srgbClr val="777777"/>
                </a:solidFill>
                <a:highlight>
                  <a:srgbClr val="FFFFFF"/>
                </a:highlight>
                <a:latin typeface="Open Sans"/>
                <a:ea typeface="Open Sans"/>
                <a:cs typeface="Open Sans"/>
                <a:sym typeface="Open Sans"/>
              </a:rPr>
              <a:t>Tot 6 personen</a:t>
            </a:r>
          </a:p>
          <a:p>
            <a:pPr indent="-304800" lvl="0" marL="457200" rtl="0">
              <a:lnSpc>
                <a:spcPct val="100000"/>
              </a:lnSpc>
              <a:spcBef>
                <a:spcPts val="0"/>
              </a:spcBef>
              <a:spcAft>
                <a:spcPts val="1500"/>
              </a:spcAft>
              <a:buClr>
                <a:srgbClr val="777777"/>
              </a:buClr>
              <a:buSzPct val="100000"/>
              <a:buFont typeface="Open Sans"/>
              <a:buChar char="-"/>
            </a:pPr>
            <a:r>
              <a:rPr lang="nl" sz="1200">
                <a:solidFill>
                  <a:srgbClr val="777777"/>
                </a:solidFill>
                <a:highlight>
                  <a:srgbClr val="FFFFFF"/>
                </a:highlight>
                <a:latin typeface="Open Sans"/>
                <a:ea typeface="Open Sans"/>
                <a:cs typeface="Open Sans"/>
                <a:sym typeface="Open Sans"/>
              </a:rPr>
              <a:t>Elektrisch</a:t>
            </a:r>
          </a:p>
          <a:p>
            <a:pPr indent="-304800" lvl="0" marL="457200" rtl="0">
              <a:lnSpc>
                <a:spcPct val="100000"/>
              </a:lnSpc>
              <a:spcBef>
                <a:spcPts val="0"/>
              </a:spcBef>
              <a:spcAft>
                <a:spcPts val="1500"/>
              </a:spcAft>
              <a:buClr>
                <a:srgbClr val="777777"/>
              </a:buClr>
              <a:buSzPct val="100000"/>
              <a:buFont typeface="Open Sans"/>
              <a:buChar char="-"/>
            </a:pPr>
            <a:r>
              <a:rPr lang="nl" sz="1200">
                <a:solidFill>
                  <a:srgbClr val="777777"/>
                </a:solidFill>
                <a:highlight>
                  <a:srgbClr val="FFFFFF"/>
                </a:highlight>
                <a:latin typeface="Open Sans"/>
                <a:ea typeface="Open Sans"/>
                <a:cs typeface="Open Sans"/>
                <a:sym typeface="Open Sans"/>
              </a:rPr>
              <a:t>Zelflerend</a:t>
            </a:r>
          </a:p>
          <a:p>
            <a:pPr indent="-304800" lvl="0" marL="457200" rtl="0">
              <a:lnSpc>
                <a:spcPct val="100000"/>
              </a:lnSpc>
              <a:spcBef>
                <a:spcPts val="0"/>
              </a:spcBef>
              <a:spcAft>
                <a:spcPts val="1500"/>
              </a:spcAft>
              <a:buClr>
                <a:srgbClr val="777777"/>
              </a:buClr>
              <a:buSzPct val="100000"/>
              <a:buFont typeface="Open Sans"/>
              <a:buChar char="-"/>
            </a:pPr>
            <a:r>
              <a:rPr lang="nl" sz="1200">
                <a:solidFill>
                  <a:srgbClr val="777777"/>
                </a:solidFill>
                <a:highlight>
                  <a:srgbClr val="FFFFFF"/>
                </a:highlight>
                <a:latin typeface="Open Sans"/>
                <a:ea typeface="Open Sans"/>
                <a:cs typeface="Open Sans"/>
                <a:sym typeface="Open Sans"/>
              </a:rPr>
              <a:t>Mogelijkheid tot platooning, dit betekent dat er meerdere Urbinn auto’s met elkaar gekoppeld zijn.</a:t>
            </a: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15000"/>
              </a:lnSpc>
              <a:spcBef>
                <a:spcPts val="0"/>
              </a:spcBef>
              <a:spcAft>
                <a:spcPts val="1600"/>
              </a:spcAft>
              <a:buNone/>
            </a:pPr>
            <a:r>
              <a:t/>
            </a:r>
            <a:endParaRPr sz="1300">
              <a:solidFill>
                <a:schemeClr val="accent1"/>
              </a:solidFill>
              <a:latin typeface="Lato"/>
              <a:ea typeface="Lato"/>
              <a:cs typeface="Lato"/>
              <a:sym typeface="Lato"/>
            </a:endParaRPr>
          </a:p>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nl"/>
              <a:t>Hele weg te gaan.</a:t>
            </a:r>
            <a:br>
              <a:rPr lang="nl"/>
            </a:br>
            <a:r>
              <a:rPr lang="nl"/>
              <a:t>Rijdend / bestuurbaar prototype gepland voor eind september</a:t>
            </a:r>
          </a:p>
          <a:p>
            <a:pPr lvl="0" rtl="0">
              <a:spcBef>
                <a:spcPts val="0"/>
              </a:spcBef>
              <a:buNone/>
            </a:pPr>
            <a:r>
              <a:rPr lang="nl"/>
              <a:t>Voor makkelijke ontwikkeling voor het testen van sensoren worden deze gebaseerd op de schaalmodellen van twee scootmobielen. </a:t>
            </a:r>
          </a:p>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nl"/>
              <a:t>Zoals Chris net zei zijn er een aantal minoren die deelnemen aan dit project, zoals in het figuur is te zien. </a:t>
            </a:r>
          </a:p>
          <a:p>
            <a:pPr lvl="0">
              <a:spcBef>
                <a:spcPts val="0"/>
              </a:spcBef>
              <a:buNone/>
            </a:pPr>
            <a:r>
              <a:rPr lang="nl"/>
              <a:t>Aangezien wij de minor applied data science volgen gaat het voor ons over het het maken van een semantische kaart voor de navigatie in stedelijke gebieden.</a:t>
            </a:r>
          </a:p>
          <a:p>
            <a:pPr indent="-228600" lvl="0" marL="457200">
              <a:spcBef>
                <a:spcPts val="0"/>
              </a:spcBef>
              <a:buChar char="-"/>
            </a:pPr>
            <a:r>
              <a:rPr lang="nl"/>
              <a:t>Dit houdt in dat er door middel van (stereo) camera beelden een 3D wereld wordt opgebouwd, zoals Jeroen in de </a:t>
            </a:r>
            <a:r>
              <a:rPr lang="nl"/>
              <a:t>blok opstart</a:t>
            </a:r>
            <a:r>
              <a:rPr lang="nl"/>
              <a:t> heeft laten zien in het YouTube filmpje.</a:t>
            </a:r>
          </a:p>
          <a:p>
            <a:pPr indent="-228600" lvl="0" marL="457200">
              <a:spcBef>
                <a:spcPts val="0"/>
              </a:spcBef>
              <a:buChar char="-"/>
            </a:pPr>
            <a:r>
              <a:rPr lang="nl"/>
              <a:t>Deze 3D kaart wordt gemapt op een bestaande kaart, denk aan Google Maps, om zo de absolute locatie te bepalen.</a:t>
            </a:r>
          </a:p>
          <a:p>
            <a:pPr indent="-228600" lvl="0" marL="457200">
              <a:spcBef>
                <a:spcPts val="0"/>
              </a:spcBef>
              <a:buChar char="-"/>
            </a:pPr>
            <a:r>
              <a:rPr lang="nl"/>
              <a:t>Deze gegenereerde kaarten worden verzameld en later gebruikt om met dezelfde camera’s real-time de locatie te bepalen </a:t>
            </a:r>
          </a:p>
          <a:p>
            <a:pPr lvl="0">
              <a:spcBef>
                <a:spcPts val="0"/>
              </a:spcBef>
              <a:buNone/>
            </a:pPr>
            <a:r>
              <a:t/>
            </a:r>
            <a:endParaRPr/>
          </a:p>
          <a:p>
            <a:pPr lvl="0" rtl="0">
              <a:spcBef>
                <a:spcPts val="0"/>
              </a:spcBef>
              <a:buNone/>
            </a:pPr>
            <a:r>
              <a:rPr lang="nl"/>
              <a:t>De minoren samen werken allemaal aan hun eigen onderdeel van het Urbinn project.</a:t>
            </a:r>
            <a:br>
              <a:rPr lang="nl"/>
            </a:b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nl"/>
              <a:t>Enkele onderwerpen vallen buiten de scope, en zullen worden opgenomen in andere minoren / projecten.</a:t>
            </a:r>
          </a:p>
          <a:p>
            <a:pPr lvl="0" rtl="0">
              <a:spcBef>
                <a:spcPts val="0"/>
              </a:spcBef>
              <a:buNone/>
            </a:pPr>
            <a:r>
              <a:rPr lang="nl"/>
              <a:t>Gevaarherkenning (Gevaarlijke objecten/entiteiten worden wel herkend maar de functionaliteit voor het remmen en uitwijken hoeft niet te worden gedaan)</a:t>
            </a:r>
          </a:p>
          <a:p>
            <a:pPr lvl="0" rtl="0">
              <a:spcBef>
                <a:spcPts val="0"/>
              </a:spcBef>
              <a:buNone/>
            </a:pPr>
            <a:r>
              <a:rPr lang="nl"/>
              <a:t>Aansturing van de auto (Sturen, accelereren, remmen, etc.)</a:t>
            </a:r>
          </a:p>
          <a:p>
            <a:pPr lvl="0" rtl="0">
              <a:spcBef>
                <a:spcPts val="0"/>
              </a:spcBef>
              <a:buNone/>
            </a:pPr>
            <a:r>
              <a:rPr lang="nl"/>
              <a:t>Communicatie met andere voertuigen (Obstakels en mogelijke afzettingen/ omleidingen doorgeven aan andere URBINN voertuigen)</a:t>
            </a:r>
          </a:p>
          <a:p>
            <a:pPr lvl="0" rtl="0">
              <a:spcBef>
                <a:spcPts val="0"/>
              </a:spcBef>
              <a:buNone/>
            </a:pPr>
            <a:r>
              <a:rPr lang="nl"/>
              <a:t>Constructie van de auto (Oplevering fysieke auto)</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nl"/>
              <a:t>Wij gingen zo veel mogelijk op zoek naar literatuur wat voor ons van toepassing is:</a:t>
            </a:r>
          </a:p>
          <a:p>
            <a:pPr indent="-228600" lvl="0" marL="457200" rtl="0">
              <a:spcBef>
                <a:spcPts val="0"/>
              </a:spcBef>
              <a:buChar char="-"/>
            </a:pPr>
            <a:r>
              <a:rPr lang="nl"/>
              <a:t>Denk hierbij aan bestaande datasets, zoals videobeelden en kaarten verzameld door andere partijen (organisaties / </a:t>
            </a:r>
            <a:r>
              <a:rPr lang="nl"/>
              <a:t>universiteiten)</a:t>
            </a:r>
          </a:p>
          <a:p>
            <a:pPr lvl="0" rtl="0">
              <a:spcBef>
                <a:spcPts val="0"/>
              </a:spcBef>
              <a:buNone/>
            </a:pPr>
            <a:r>
              <a:t/>
            </a:r>
            <a:endParaRPr/>
          </a:p>
          <a:p>
            <a:pPr indent="-228600" lvl="0" marL="457200" rtl="0">
              <a:spcBef>
                <a:spcPts val="0"/>
              </a:spcBef>
              <a:buChar char="-"/>
            </a:pPr>
            <a:r>
              <a:rPr lang="nl"/>
              <a:t>Gebruikte technologieën zoals, welk type camera’s en sensoren in kaart gebracht, en welke tooling gebruikt/gemaakt is is om deze uit te lezen.</a:t>
            </a:r>
          </a:p>
          <a:p>
            <a:pPr lvl="0" rtl="0">
              <a:spcBef>
                <a:spcPts val="0"/>
              </a:spcBef>
              <a:buNone/>
            </a:pPr>
            <a:r>
              <a:t/>
            </a:r>
            <a:endParaRPr/>
          </a:p>
          <a:p>
            <a:pPr indent="-228600" lvl="0" marL="457200" rtl="0">
              <a:spcBef>
                <a:spcPts val="0"/>
              </a:spcBef>
              <a:buChar char="-"/>
            </a:pPr>
            <a:r>
              <a:rPr lang="nl"/>
              <a:t>En door na te gaan wat voor een aanpak andere partijen hebben verricht in een soortgelijke situatie. </a:t>
            </a:r>
          </a:p>
          <a:p>
            <a:pPr lvl="0" rtl="0">
              <a:spcBef>
                <a:spcPts val="0"/>
              </a:spcBef>
              <a:buNone/>
            </a:pPr>
            <a:r>
              <a:t/>
            </a:r>
            <a:endParaRPr/>
          </a:p>
          <a:p>
            <a:pPr lvl="0" rtl="0">
              <a:spcBef>
                <a:spcPts val="0"/>
              </a:spcBef>
              <a:buNone/>
            </a:pPr>
            <a:r>
              <a:rPr lang="nl"/>
              <a:t>conclusie:</a:t>
            </a:r>
          </a:p>
          <a:p>
            <a:pPr indent="-228600" lvl="0" marL="457200" rtl="0">
              <a:spcBef>
                <a:spcPts val="0"/>
              </a:spcBef>
              <a:buChar char="-"/>
            </a:pPr>
            <a:r>
              <a:rPr lang="nl"/>
              <a:t>Tot slot hebben wij besloten dat een goede start voor ons het gebruik van camera’s zal zijn. (LSD-SLAM)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nl"/>
              <a:t>Ook zijn wij gisteren naar Delft geweest om het gebied te verkennen en om camerabeelden vast te leggen over bijzondere situaties die kunnen voorkomen. Dit is belangrijk aangezien de auto op dit soort situaties foutloos moet reageren:</a:t>
            </a:r>
          </a:p>
          <a:p>
            <a:pPr lvl="0" rtl="0">
              <a:spcBef>
                <a:spcPts val="0"/>
              </a:spcBef>
              <a:buNone/>
            </a:pPr>
            <a:r>
              <a:t/>
            </a:r>
            <a:endParaRPr/>
          </a:p>
          <a:p>
            <a:pPr indent="-228600" lvl="0" marL="457200">
              <a:spcBef>
                <a:spcPts val="0"/>
              </a:spcBef>
              <a:buAutoNum type="arabicPeriod"/>
            </a:pPr>
            <a:r>
              <a:rPr lang="nl"/>
              <a:t>Onduidelijke grens tussen trottoir en weg.</a:t>
            </a:r>
          </a:p>
          <a:p>
            <a:pPr lvl="0">
              <a:spcBef>
                <a:spcPts val="0"/>
              </a:spcBef>
              <a:buNone/>
            </a:pPr>
            <a:r>
              <a:t/>
            </a:r>
            <a:endParaRPr/>
          </a:p>
          <a:p>
            <a:pPr indent="-228600" lvl="0" marL="457200">
              <a:spcBef>
                <a:spcPts val="0"/>
              </a:spcBef>
              <a:buAutoNum type="arabicPeriod"/>
            </a:pPr>
            <a:r>
              <a:rPr lang="nl"/>
              <a:t>Bestrating en wegmarkering slecht leesbaar bij regenval</a:t>
            </a:r>
          </a:p>
          <a:p>
            <a:pPr lvl="0">
              <a:spcBef>
                <a:spcPts val="0"/>
              </a:spcBef>
              <a:buNone/>
            </a:pPr>
            <a:r>
              <a:t/>
            </a:r>
            <a:endParaRPr/>
          </a:p>
          <a:p>
            <a:pPr indent="-228600" lvl="0" marL="457200" rtl="0">
              <a:spcBef>
                <a:spcPts val="0"/>
              </a:spcBef>
              <a:buAutoNum type="arabicPeriod"/>
            </a:pPr>
            <a:r>
              <a:rPr lang="nl"/>
              <a:t>Smalle weg en eenrichtingsverkeer veroorzaakt vaak verstoppingen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buClr>
                <a:schemeClr val="dk2"/>
              </a:buClr>
              <a:buSzPct val="100000"/>
              <a:defRPr sz="4200">
                <a:solidFill>
                  <a:schemeClr val="dk2"/>
                </a:solidFill>
              </a:defRPr>
            </a:lvl1pPr>
            <a:lvl2pPr lvl="1">
              <a:spcBef>
                <a:spcPts val="0"/>
              </a:spcBef>
              <a:buClr>
                <a:schemeClr val="dk2"/>
              </a:buClr>
              <a:buSzPct val="100000"/>
              <a:defRPr sz="4200">
                <a:solidFill>
                  <a:schemeClr val="dk2"/>
                </a:solidFill>
              </a:defRPr>
            </a:lvl2pPr>
            <a:lvl3pPr lvl="2">
              <a:spcBef>
                <a:spcPts val="0"/>
              </a:spcBef>
              <a:buClr>
                <a:schemeClr val="dk2"/>
              </a:buClr>
              <a:buSzPct val="100000"/>
              <a:defRPr sz="4200">
                <a:solidFill>
                  <a:schemeClr val="dk2"/>
                </a:solidFill>
              </a:defRPr>
            </a:lvl3pPr>
            <a:lvl4pPr lvl="3">
              <a:spcBef>
                <a:spcPts val="0"/>
              </a:spcBef>
              <a:buClr>
                <a:schemeClr val="dk2"/>
              </a:buClr>
              <a:buSzPct val="100000"/>
              <a:defRPr sz="4200">
                <a:solidFill>
                  <a:schemeClr val="dk2"/>
                </a:solidFill>
              </a:defRPr>
            </a:lvl4pPr>
            <a:lvl5pPr lvl="4">
              <a:spcBef>
                <a:spcPts val="0"/>
              </a:spcBef>
              <a:buClr>
                <a:schemeClr val="dk2"/>
              </a:buClr>
              <a:buSzPct val="100000"/>
              <a:defRPr sz="4200">
                <a:solidFill>
                  <a:schemeClr val="dk2"/>
                </a:solidFill>
              </a:defRPr>
            </a:lvl5pPr>
            <a:lvl6pPr lvl="5">
              <a:spcBef>
                <a:spcPts val="0"/>
              </a:spcBef>
              <a:buClr>
                <a:schemeClr val="dk2"/>
              </a:buClr>
              <a:buSzPct val="100000"/>
              <a:defRPr sz="4200">
                <a:solidFill>
                  <a:schemeClr val="dk2"/>
                </a:solidFill>
              </a:defRPr>
            </a:lvl6pPr>
            <a:lvl7pPr lvl="6">
              <a:spcBef>
                <a:spcPts val="0"/>
              </a:spcBef>
              <a:buClr>
                <a:schemeClr val="dk2"/>
              </a:buClr>
              <a:buSzPct val="100000"/>
              <a:defRPr sz="4200">
                <a:solidFill>
                  <a:schemeClr val="dk2"/>
                </a:solidFill>
              </a:defRPr>
            </a:lvl7pPr>
            <a:lvl8pPr lvl="7">
              <a:spcBef>
                <a:spcPts val="0"/>
              </a:spcBef>
              <a:buClr>
                <a:schemeClr val="dk2"/>
              </a:buClr>
              <a:buSzPct val="100000"/>
              <a:defRPr sz="4200">
                <a:solidFill>
                  <a:schemeClr val="dk2"/>
                </a:solidFill>
              </a:defRPr>
            </a:lvl8pPr>
            <a:lvl9pPr lvl="8">
              <a:spcBef>
                <a:spcPts val="0"/>
              </a:spcBef>
              <a:buClr>
                <a:schemeClr val="dk2"/>
              </a:buClr>
              <a:buSzPct val="100000"/>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ct val="100000"/>
              <a:buFont typeface="Raleway"/>
              <a:buNone/>
              <a:defRPr b="1" sz="2800">
                <a:latin typeface="Raleway"/>
                <a:ea typeface="Raleway"/>
                <a:cs typeface="Raleway"/>
                <a:sym typeface="Raleway"/>
              </a:defRPr>
            </a:lvl1pPr>
            <a:lvl2pPr lvl="1">
              <a:spcBef>
                <a:spcPts val="0"/>
              </a:spcBef>
              <a:buSzPct val="100000"/>
              <a:buFont typeface="Raleway"/>
              <a:buNone/>
              <a:defRPr b="1" sz="2800">
                <a:latin typeface="Raleway"/>
                <a:ea typeface="Raleway"/>
                <a:cs typeface="Raleway"/>
                <a:sym typeface="Raleway"/>
              </a:defRPr>
            </a:lvl2pPr>
            <a:lvl3pPr lvl="2">
              <a:spcBef>
                <a:spcPts val="0"/>
              </a:spcBef>
              <a:buSzPct val="100000"/>
              <a:buFont typeface="Raleway"/>
              <a:buNone/>
              <a:defRPr b="1" sz="2800">
                <a:latin typeface="Raleway"/>
                <a:ea typeface="Raleway"/>
                <a:cs typeface="Raleway"/>
                <a:sym typeface="Raleway"/>
              </a:defRPr>
            </a:lvl3pPr>
            <a:lvl4pPr lvl="3">
              <a:spcBef>
                <a:spcPts val="0"/>
              </a:spcBef>
              <a:buSzPct val="100000"/>
              <a:buFont typeface="Raleway"/>
              <a:buNone/>
              <a:defRPr b="1" sz="2800">
                <a:latin typeface="Raleway"/>
                <a:ea typeface="Raleway"/>
                <a:cs typeface="Raleway"/>
                <a:sym typeface="Raleway"/>
              </a:defRPr>
            </a:lvl4pPr>
            <a:lvl5pPr lvl="4">
              <a:spcBef>
                <a:spcPts val="0"/>
              </a:spcBef>
              <a:buSzPct val="100000"/>
              <a:buFont typeface="Raleway"/>
              <a:buNone/>
              <a:defRPr b="1" sz="2800">
                <a:latin typeface="Raleway"/>
                <a:ea typeface="Raleway"/>
                <a:cs typeface="Raleway"/>
                <a:sym typeface="Raleway"/>
              </a:defRPr>
            </a:lvl5pPr>
            <a:lvl6pPr lvl="5">
              <a:spcBef>
                <a:spcPts val="0"/>
              </a:spcBef>
              <a:buSzPct val="100000"/>
              <a:buFont typeface="Raleway"/>
              <a:buNone/>
              <a:defRPr b="1" sz="2800">
                <a:latin typeface="Raleway"/>
                <a:ea typeface="Raleway"/>
                <a:cs typeface="Raleway"/>
                <a:sym typeface="Raleway"/>
              </a:defRPr>
            </a:lvl6pPr>
            <a:lvl7pPr lvl="6">
              <a:spcBef>
                <a:spcPts val="0"/>
              </a:spcBef>
              <a:buSzPct val="100000"/>
              <a:buFont typeface="Raleway"/>
              <a:buNone/>
              <a:defRPr b="1" sz="2800">
                <a:latin typeface="Raleway"/>
                <a:ea typeface="Raleway"/>
                <a:cs typeface="Raleway"/>
                <a:sym typeface="Raleway"/>
              </a:defRPr>
            </a:lvl7pPr>
            <a:lvl8pPr lvl="7">
              <a:spcBef>
                <a:spcPts val="0"/>
              </a:spcBef>
              <a:buSzPct val="100000"/>
              <a:buFont typeface="Raleway"/>
              <a:buNone/>
              <a:defRPr b="1" sz="2800">
                <a:latin typeface="Raleway"/>
                <a:ea typeface="Raleway"/>
                <a:cs typeface="Raleway"/>
                <a:sym typeface="Raleway"/>
              </a:defRPr>
            </a:lvl8pPr>
            <a:lvl9pPr lvl="8">
              <a:spcBef>
                <a:spcPts val="0"/>
              </a:spcBef>
              <a:buSzPct val="1000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nl"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6.jpg"/><Relationship Id="rId6"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idx="1" type="subTitle"/>
          </p:nvPr>
        </p:nvSpPr>
        <p:spPr>
          <a:xfrm>
            <a:off x="860877" y="2945400"/>
            <a:ext cx="7688100" cy="541200"/>
          </a:xfrm>
          <a:prstGeom prst="rect">
            <a:avLst/>
          </a:prstGeom>
        </p:spPr>
        <p:txBody>
          <a:bodyPr anchorCtr="0" anchor="t" bIns="91425" lIns="91425" rIns="91425" wrap="square" tIns="91425">
            <a:noAutofit/>
          </a:bodyPr>
          <a:lstStyle/>
          <a:p>
            <a:pPr lvl="0" rtl="0">
              <a:spcBef>
                <a:spcPts val="0"/>
              </a:spcBef>
              <a:buNone/>
            </a:pPr>
            <a:r>
              <a:rPr lang="nl"/>
              <a:t>LearningLab rondom autonoom rijdend vervoer binnen stedelijke gebieden (last mile)</a:t>
            </a:r>
          </a:p>
          <a:p>
            <a:pPr lvl="0">
              <a:spcBef>
                <a:spcPts val="0"/>
              </a:spcBef>
              <a:buNone/>
            </a:pPr>
            <a:r>
              <a:t/>
            </a:r>
            <a:endParaRPr/>
          </a:p>
        </p:txBody>
      </p:sp>
      <p:pic>
        <p:nvPicPr>
          <p:cNvPr id="87" name="Shape 87"/>
          <p:cNvPicPr preferRelativeResize="0"/>
          <p:nvPr/>
        </p:nvPicPr>
        <p:blipFill>
          <a:blip r:embed="rId3">
            <a:alphaModFix/>
          </a:blip>
          <a:stretch>
            <a:fillRect/>
          </a:stretch>
        </p:blipFill>
        <p:spPr>
          <a:xfrm>
            <a:off x="729625" y="1460200"/>
            <a:ext cx="4515440" cy="1124600"/>
          </a:xfrm>
          <a:prstGeom prst="rect">
            <a:avLst/>
          </a:prstGeom>
          <a:noFill/>
          <a:ln>
            <a:noFill/>
          </a:ln>
        </p:spPr>
      </p:pic>
      <p:pic>
        <p:nvPicPr>
          <p:cNvPr descr="accenda_logo" id="88" name="Shape 88"/>
          <p:cNvPicPr preferRelativeResize="0"/>
          <p:nvPr/>
        </p:nvPicPr>
        <p:blipFill>
          <a:blip r:embed="rId4">
            <a:alphaModFix/>
          </a:blip>
          <a:stretch>
            <a:fillRect/>
          </a:stretch>
        </p:blipFill>
        <p:spPr>
          <a:xfrm>
            <a:off x="4260283" y="87071"/>
            <a:ext cx="889298" cy="292554"/>
          </a:xfrm>
          <a:prstGeom prst="rect">
            <a:avLst/>
          </a:prstGeom>
          <a:noFill/>
          <a:ln>
            <a:noFill/>
          </a:ln>
        </p:spPr>
      </p:pic>
      <p:pic>
        <p:nvPicPr>
          <p:cNvPr descr="hhs_logo" id="89" name="Shape 89"/>
          <p:cNvPicPr preferRelativeResize="0"/>
          <p:nvPr/>
        </p:nvPicPr>
        <p:blipFill>
          <a:blip r:embed="rId5">
            <a:alphaModFix/>
          </a:blip>
          <a:stretch>
            <a:fillRect/>
          </a:stretch>
        </p:blipFill>
        <p:spPr>
          <a:xfrm>
            <a:off x="139025" y="78275"/>
            <a:ext cx="942710" cy="310125"/>
          </a:xfrm>
          <a:prstGeom prst="rect">
            <a:avLst/>
          </a:prstGeom>
          <a:noFill/>
          <a:ln>
            <a:noFill/>
          </a:ln>
        </p:spPr>
      </p:pic>
      <p:pic>
        <p:nvPicPr>
          <p:cNvPr descr="betafactory_logo" id="90" name="Shape 90"/>
          <p:cNvPicPr preferRelativeResize="0"/>
          <p:nvPr/>
        </p:nvPicPr>
        <p:blipFill>
          <a:blip r:embed="rId6">
            <a:alphaModFix/>
          </a:blip>
          <a:stretch>
            <a:fillRect/>
          </a:stretch>
        </p:blipFill>
        <p:spPr>
          <a:xfrm>
            <a:off x="8073865" y="78275"/>
            <a:ext cx="942710" cy="31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OVER URBINN</a:t>
            </a:r>
          </a:p>
        </p:txBody>
      </p:sp>
      <p:sp>
        <p:nvSpPr>
          <p:cNvPr id="96" name="Shape 96"/>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URBINN is het LearningLab rondom autonoom rijdend vervoer binnen stedelijke gebieden (last mile)</a:t>
            </a: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Binnen URBINN wordt een autonoom rijdend voertuig ontwikkeld</a:t>
            </a: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Ontwikkeling opgedeeld in meerdere minoren</a:t>
            </a: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Deze vallen onder het Lectoraat Smart Sensor Systems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DOELEN URBINN</a:t>
            </a:r>
          </a:p>
        </p:txBody>
      </p:sp>
      <p:sp>
        <p:nvSpPr>
          <p:cNvPr id="102" name="Shape 102"/>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rtl="0">
              <a:lnSpc>
                <a:spcPct val="115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Auto voor in de stad</a:t>
            </a:r>
          </a:p>
          <a:p>
            <a:pPr lvl="0" rtl="0">
              <a:lnSpc>
                <a:spcPct val="115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Zelfrijdend</a:t>
            </a:r>
          </a:p>
          <a:p>
            <a:pPr lvl="0" rtl="0">
              <a:lnSpc>
                <a:spcPct val="115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Tot en met 6 personen</a:t>
            </a:r>
          </a:p>
          <a:p>
            <a:pPr lvl="0" rtl="0">
              <a:lnSpc>
                <a:spcPct val="115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Elektrisch</a:t>
            </a:r>
          </a:p>
          <a:p>
            <a:pPr lvl="0" rtl="0">
              <a:lnSpc>
                <a:spcPct val="115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Zelflerend</a:t>
            </a:r>
          </a:p>
          <a:p>
            <a:pPr lvl="0" rtl="0">
              <a:lnSpc>
                <a:spcPct val="115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Mogelijkheid tot platooning</a:t>
            </a: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HET VOERTUIG</a:t>
            </a:r>
          </a:p>
        </p:txBody>
      </p:sp>
      <p:sp>
        <p:nvSpPr>
          <p:cNvPr id="108" name="Shape 108"/>
          <p:cNvSpPr txBox="1"/>
          <p:nvPr>
            <p:ph idx="1" type="body"/>
          </p:nvPr>
        </p:nvSpPr>
        <p:spPr>
          <a:xfrm>
            <a:off x="727650" y="1777675"/>
            <a:ext cx="7688700" cy="2261100"/>
          </a:xfrm>
          <a:prstGeom prst="rect">
            <a:avLst/>
          </a:prstGeom>
        </p:spPr>
        <p:txBody>
          <a:bodyPr anchorCtr="0" anchor="t" bIns="91425" lIns="91425" rIns="91425" wrap="square" tIns="91425">
            <a:noAutofit/>
          </a:bodyPr>
          <a:lstStyle/>
          <a:p>
            <a:pPr indent="457200" lvl="0" marL="45720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Het prototype							   Het uiteindelijke product									</a:t>
            </a:r>
            <a:br>
              <a:rPr lang="nl" sz="1200">
                <a:solidFill>
                  <a:srgbClr val="777777"/>
                </a:solidFill>
                <a:highlight>
                  <a:srgbClr val="FFFFFF"/>
                </a:highlight>
                <a:latin typeface="Open Sans"/>
                <a:ea typeface="Open Sans"/>
                <a:cs typeface="Open Sans"/>
                <a:sym typeface="Open Sans"/>
              </a:rPr>
            </a:b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	</a:t>
            </a: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p:txBody>
      </p:sp>
      <p:pic>
        <p:nvPicPr>
          <p:cNvPr id="109" name="Shape 109"/>
          <p:cNvPicPr preferRelativeResize="0"/>
          <p:nvPr/>
        </p:nvPicPr>
        <p:blipFill>
          <a:blip r:embed="rId3">
            <a:alphaModFix/>
          </a:blip>
          <a:stretch>
            <a:fillRect/>
          </a:stretch>
        </p:blipFill>
        <p:spPr>
          <a:xfrm>
            <a:off x="164275" y="2176850"/>
            <a:ext cx="4260475" cy="2753500"/>
          </a:xfrm>
          <a:prstGeom prst="rect">
            <a:avLst/>
          </a:prstGeom>
          <a:noFill/>
          <a:ln>
            <a:noFill/>
          </a:ln>
        </p:spPr>
      </p:pic>
      <p:pic>
        <p:nvPicPr>
          <p:cNvPr id="110" name="Shape 110"/>
          <p:cNvPicPr preferRelativeResize="0"/>
          <p:nvPr/>
        </p:nvPicPr>
        <p:blipFill>
          <a:blip r:embed="rId4">
            <a:alphaModFix/>
          </a:blip>
          <a:stretch>
            <a:fillRect/>
          </a:stretch>
        </p:blipFill>
        <p:spPr>
          <a:xfrm>
            <a:off x="4655550" y="2143125"/>
            <a:ext cx="4345062" cy="275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ONZE MINOR</a:t>
            </a:r>
          </a:p>
        </p:txBody>
      </p:sp>
      <p:sp>
        <p:nvSpPr>
          <p:cNvPr id="116" name="Shape 116"/>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Semantische kaart voor navigatie in stedelijke gebieden</a:t>
            </a: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	Opbouwen 3D Kaart</a:t>
            </a: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	V</a:t>
            </a:r>
            <a:r>
              <a:rPr lang="nl" sz="1200">
                <a:solidFill>
                  <a:srgbClr val="777777"/>
                </a:solidFill>
                <a:highlight>
                  <a:srgbClr val="FFFFFF"/>
                </a:highlight>
                <a:latin typeface="Open Sans"/>
                <a:ea typeface="Open Sans"/>
                <a:cs typeface="Open Sans"/>
                <a:sym typeface="Open Sans"/>
              </a:rPr>
              <a:t>ertalen naar locatie op bestaande 2D Kaart </a:t>
            </a: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	Real-time herkennen van waypoints (objecten)</a:t>
            </a: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	</a:t>
            </a: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p:txBody>
      </p:sp>
      <p:pic>
        <p:nvPicPr>
          <p:cNvPr id="117" name="Shape 117"/>
          <p:cNvPicPr preferRelativeResize="0"/>
          <p:nvPr/>
        </p:nvPicPr>
        <p:blipFill>
          <a:blip r:embed="rId3">
            <a:alphaModFix/>
          </a:blip>
          <a:stretch>
            <a:fillRect/>
          </a:stretch>
        </p:blipFill>
        <p:spPr>
          <a:xfrm>
            <a:off x="5363625" y="2078875"/>
            <a:ext cx="3662749" cy="2122909"/>
          </a:xfrm>
          <a:prstGeom prst="rect">
            <a:avLst/>
          </a:prstGeom>
          <a:noFill/>
          <a:ln>
            <a:noFill/>
          </a:ln>
        </p:spPr>
      </p:pic>
      <p:sp>
        <p:nvSpPr>
          <p:cNvPr id="118" name="Shape 118"/>
          <p:cNvSpPr txBox="1"/>
          <p:nvPr/>
        </p:nvSpPr>
        <p:spPr>
          <a:xfrm>
            <a:off x="5422384" y="4201782"/>
            <a:ext cx="3521700" cy="682500"/>
          </a:xfrm>
          <a:prstGeom prst="rect">
            <a:avLst/>
          </a:prstGeom>
          <a:noFill/>
          <a:ln>
            <a:noFill/>
          </a:ln>
        </p:spPr>
        <p:txBody>
          <a:bodyPr anchorCtr="0" anchor="t" bIns="91425" lIns="91425" rIns="91425" wrap="square" tIns="91425">
            <a:noAutofit/>
          </a:bodyPr>
          <a:lstStyle/>
          <a:p>
            <a:pPr lvl="0" rtl="0" algn="ctr">
              <a:spcBef>
                <a:spcPts val="0"/>
              </a:spcBef>
              <a:buNone/>
            </a:pPr>
            <a:r>
              <a:rPr lang="nl" sz="1000">
                <a:solidFill>
                  <a:srgbClr val="777777"/>
                </a:solidFill>
                <a:highlight>
                  <a:srgbClr val="FFFFFF"/>
                </a:highlight>
                <a:latin typeface="Open Sans"/>
                <a:ea typeface="Open Sans"/>
                <a:cs typeface="Open Sans"/>
                <a:sym typeface="Open Sans"/>
              </a:rPr>
              <a:t>Deelnemende minoren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BUITEN DE SCOPE</a:t>
            </a:r>
          </a:p>
        </p:txBody>
      </p:sp>
      <p:sp>
        <p:nvSpPr>
          <p:cNvPr id="124" name="Shape 124"/>
          <p:cNvSpPr txBox="1"/>
          <p:nvPr>
            <p:ph idx="1" type="body"/>
          </p:nvPr>
        </p:nvSpPr>
        <p:spPr>
          <a:xfrm>
            <a:off x="729450" y="2078875"/>
            <a:ext cx="3892800" cy="2261100"/>
          </a:xfrm>
          <a:prstGeom prst="rect">
            <a:avLst/>
          </a:prstGeom>
        </p:spPr>
        <p:txBody>
          <a:bodyPr anchorCtr="0" anchor="t" bIns="91425" lIns="91425" rIns="91425" wrap="square" tIns="91425">
            <a:noAutofit/>
          </a:bodyPr>
          <a:lstStyle/>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Gevaarherkenning</a:t>
            </a: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Aansturing van de auto</a:t>
            </a: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Communicatie met andere voertuigen</a:t>
            </a: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Constructie van de auto</a:t>
            </a:r>
          </a:p>
        </p:txBody>
      </p:sp>
      <p:sp>
        <p:nvSpPr>
          <p:cNvPr id="125" name="Shape 125"/>
          <p:cNvSpPr txBox="1"/>
          <p:nvPr/>
        </p:nvSpPr>
        <p:spPr>
          <a:xfrm>
            <a:off x="0" y="0"/>
            <a:ext cx="3000000" cy="30000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WAT HEBBEN WIJ GEDAAN</a:t>
            </a:r>
          </a:p>
        </p:txBody>
      </p:sp>
      <p:sp>
        <p:nvSpPr>
          <p:cNvPr id="131" name="Shape 131"/>
          <p:cNvSpPr txBox="1"/>
          <p:nvPr>
            <p:ph idx="1" type="body"/>
          </p:nvPr>
        </p:nvSpPr>
        <p:spPr>
          <a:xfrm>
            <a:off x="729450" y="2009375"/>
            <a:ext cx="7688700" cy="2261100"/>
          </a:xfrm>
          <a:prstGeom prst="rect">
            <a:avLst/>
          </a:prstGeom>
        </p:spPr>
        <p:txBody>
          <a:bodyPr anchorCtr="0" anchor="t" bIns="91425" lIns="91425" rIns="91425" wrap="square" tIns="91425">
            <a:noAutofit/>
          </a:bodyPr>
          <a:lstStyle/>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Literatuur onderzoeken:</a:t>
            </a: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	Bestaande datasets</a:t>
            </a:r>
            <a:br>
              <a:rPr lang="nl" sz="1200">
                <a:solidFill>
                  <a:srgbClr val="777777"/>
                </a:solidFill>
                <a:highlight>
                  <a:srgbClr val="FFFFFF"/>
                </a:highlight>
                <a:latin typeface="Open Sans"/>
                <a:ea typeface="Open Sans"/>
                <a:cs typeface="Open Sans"/>
                <a:sym typeface="Open Sans"/>
              </a:rPr>
            </a:br>
            <a:r>
              <a:rPr lang="nl" sz="1200">
                <a:solidFill>
                  <a:srgbClr val="777777"/>
                </a:solidFill>
                <a:highlight>
                  <a:srgbClr val="FFFFFF"/>
                </a:highlight>
                <a:latin typeface="Open Sans"/>
                <a:ea typeface="Open Sans"/>
                <a:cs typeface="Open Sans"/>
                <a:sym typeface="Open Sans"/>
              </a:rPr>
              <a:t>	Gebruikte technologieën</a:t>
            </a:r>
            <a:br>
              <a:rPr lang="nl" sz="1200">
                <a:solidFill>
                  <a:srgbClr val="777777"/>
                </a:solidFill>
                <a:highlight>
                  <a:srgbClr val="FFFFFF"/>
                </a:highlight>
                <a:latin typeface="Open Sans"/>
                <a:ea typeface="Open Sans"/>
                <a:cs typeface="Open Sans"/>
                <a:sym typeface="Open Sans"/>
              </a:rPr>
            </a:br>
            <a:r>
              <a:rPr lang="nl" sz="1200">
                <a:solidFill>
                  <a:srgbClr val="777777"/>
                </a:solidFill>
                <a:highlight>
                  <a:srgbClr val="FFFFFF"/>
                </a:highlight>
                <a:latin typeface="Open Sans"/>
                <a:ea typeface="Open Sans"/>
                <a:cs typeface="Open Sans"/>
                <a:sym typeface="Open Sans"/>
              </a:rPr>
              <a:t>	Aanpak andere partijen</a:t>
            </a: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	</a:t>
            </a: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WAT HEBBEN WIJ GEDAAN</a:t>
            </a:r>
          </a:p>
        </p:txBody>
      </p:sp>
      <p:sp>
        <p:nvSpPr>
          <p:cNvPr id="137" name="Shape 137"/>
          <p:cNvSpPr txBox="1"/>
          <p:nvPr>
            <p:ph idx="1" type="body"/>
          </p:nvPr>
        </p:nvSpPr>
        <p:spPr>
          <a:xfrm>
            <a:off x="717375" y="1997775"/>
            <a:ext cx="7688700" cy="3145800"/>
          </a:xfrm>
          <a:prstGeom prst="rect">
            <a:avLst/>
          </a:prstGeom>
        </p:spPr>
        <p:txBody>
          <a:bodyPr anchorCtr="0" anchor="t" bIns="91425" lIns="91425" rIns="91425" wrap="square" tIns="91425">
            <a:noAutofit/>
          </a:bodyPr>
          <a:lstStyle/>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Locatie onderzoeken:</a:t>
            </a:r>
            <a:br>
              <a:rPr lang="nl" sz="1200">
                <a:solidFill>
                  <a:srgbClr val="777777"/>
                </a:solidFill>
                <a:highlight>
                  <a:srgbClr val="FFFFFF"/>
                </a:highlight>
                <a:latin typeface="Open Sans"/>
                <a:ea typeface="Open Sans"/>
                <a:cs typeface="Open Sans"/>
                <a:sym typeface="Open Sans"/>
              </a:rPr>
            </a:br>
            <a:br>
              <a:rPr lang="nl" sz="1200">
                <a:solidFill>
                  <a:srgbClr val="777777"/>
                </a:solidFill>
                <a:highlight>
                  <a:srgbClr val="FFFFFF"/>
                </a:highlight>
                <a:latin typeface="Open Sans"/>
                <a:ea typeface="Open Sans"/>
                <a:cs typeface="Open Sans"/>
                <a:sym typeface="Open Sans"/>
              </a:rPr>
            </a:br>
            <a:br>
              <a:rPr lang="nl" sz="1200">
                <a:solidFill>
                  <a:srgbClr val="777777"/>
                </a:solidFill>
                <a:highlight>
                  <a:srgbClr val="FFFFFF"/>
                </a:highlight>
                <a:latin typeface="Open Sans"/>
                <a:ea typeface="Open Sans"/>
                <a:cs typeface="Open Sans"/>
                <a:sym typeface="Open Sans"/>
              </a:rPr>
            </a:br>
            <a:br>
              <a:rPr lang="nl" sz="1200">
                <a:solidFill>
                  <a:srgbClr val="777777"/>
                </a:solidFill>
                <a:highlight>
                  <a:srgbClr val="FFFFFF"/>
                </a:highlight>
                <a:latin typeface="Open Sans"/>
                <a:ea typeface="Open Sans"/>
                <a:cs typeface="Open Sans"/>
                <a:sym typeface="Open Sans"/>
              </a:rPr>
            </a:br>
            <a:br>
              <a:rPr lang="nl" sz="1200">
                <a:solidFill>
                  <a:srgbClr val="777777"/>
                </a:solidFill>
                <a:highlight>
                  <a:srgbClr val="FFFFFF"/>
                </a:highlight>
                <a:latin typeface="Open Sans"/>
                <a:ea typeface="Open Sans"/>
                <a:cs typeface="Open Sans"/>
                <a:sym typeface="Open Sans"/>
              </a:rPr>
            </a:br>
            <a:br>
              <a:rPr lang="nl" sz="1200">
                <a:solidFill>
                  <a:srgbClr val="777777"/>
                </a:solidFill>
                <a:highlight>
                  <a:srgbClr val="FFFFFF"/>
                </a:highlight>
                <a:latin typeface="Open Sans"/>
                <a:ea typeface="Open Sans"/>
                <a:cs typeface="Open Sans"/>
                <a:sym typeface="Open Sans"/>
              </a:rPr>
            </a:b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indent="0" lvl="0" marL="45720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    1							2						      3</a:t>
            </a:r>
            <a:br>
              <a:rPr lang="nl" sz="1200">
                <a:solidFill>
                  <a:srgbClr val="777777"/>
                </a:solidFill>
                <a:highlight>
                  <a:srgbClr val="FFFFFF"/>
                </a:highlight>
                <a:latin typeface="Open Sans"/>
                <a:ea typeface="Open Sans"/>
                <a:cs typeface="Open Sans"/>
                <a:sym typeface="Open Sans"/>
              </a:rPr>
            </a:b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	</a:t>
            </a: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p:txBody>
      </p:sp>
      <p:pic>
        <p:nvPicPr>
          <p:cNvPr id="138" name="Shape 138"/>
          <p:cNvPicPr preferRelativeResize="0"/>
          <p:nvPr/>
        </p:nvPicPr>
        <p:blipFill>
          <a:blip r:embed="rId3">
            <a:alphaModFix/>
          </a:blip>
          <a:stretch>
            <a:fillRect/>
          </a:stretch>
        </p:blipFill>
        <p:spPr>
          <a:xfrm>
            <a:off x="3133875" y="2694181"/>
            <a:ext cx="2855700" cy="2141768"/>
          </a:xfrm>
          <a:prstGeom prst="rect">
            <a:avLst/>
          </a:prstGeom>
          <a:noFill/>
          <a:ln>
            <a:noFill/>
          </a:ln>
        </p:spPr>
      </p:pic>
      <p:pic>
        <p:nvPicPr>
          <p:cNvPr id="139" name="Shape 139"/>
          <p:cNvPicPr preferRelativeResize="0"/>
          <p:nvPr/>
        </p:nvPicPr>
        <p:blipFill>
          <a:blip r:embed="rId4">
            <a:alphaModFix/>
          </a:blip>
          <a:stretch>
            <a:fillRect/>
          </a:stretch>
        </p:blipFill>
        <p:spPr>
          <a:xfrm>
            <a:off x="133075" y="2694175"/>
            <a:ext cx="2855700" cy="2141775"/>
          </a:xfrm>
          <a:prstGeom prst="rect">
            <a:avLst/>
          </a:prstGeom>
          <a:noFill/>
          <a:ln>
            <a:noFill/>
          </a:ln>
        </p:spPr>
      </p:pic>
      <p:pic>
        <p:nvPicPr>
          <p:cNvPr id="140" name="Shape 140"/>
          <p:cNvPicPr preferRelativeResize="0"/>
          <p:nvPr/>
        </p:nvPicPr>
        <p:blipFill>
          <a:blip r:embed="rId5">
            <a:alphaModFix/>
          </a:blip>
          <a:stretch>
            <a:fillRect/>
          </a:stretch>
        </p:blipFill>
        <p:spPr>
          <a:xfrm>
            <a:off x="6146252" y="2720651"/>
            <a:ext cx="2785075" cy="2088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VRAGEN?</a:t>
            </a:r>
          </a:p>
        </p:txBody>
      </p:sp>
      <p:sp>
        <p:nvSpPr>
          <p:cNvPr id="146" name="Shape 146"/>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rPr lang="nl" sz="1400">
                <a:solidFill>
                  <a:srgbClr val="777777"/>
                </a:solidFill>
                <a:highlight>
                  <a:srgbClr val="FFFFFF"/>
                </a:highlight>
                <a:latin typeface="Open Sans"/>
                <a:ea typeface="Open Sans"/>
                <a:cs typeface="Open Sans"/>
                <a:sym typeface="Open Sans"/>
              </a:rPr>
              <a:t>Meer informatie: </a:t>
            </a:r>
            <a:r>
              <a:rPr lang="nl" sz="1400">
                <a:solidFill>
                  <a:srgbClr val="339883"/>
                </a:solidFill>
                <a:highlight>
                  <a:srgbClr val="FFFFFF"/>
                </a:highlight>
                <a:latin typeface="Open Sans"/>
                <a:ea typeface="Open Sans"/>
                <a:cs typeface="Open Sans"/>
                <a:sym typeface="Open Sans"/>
              </a:rPr>
              <a:t>URBINN.NL</a:t>
            </a: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rPr lang="nl" sz="1200">
                <a:solidFill>
                  <a:srgbClr val="777777"/>
                </a:solidFill>
                <a:highlight>
                  <a:srgbClr val="FFFFFF"/>
                </a:highlight>
                <a:latin typeface="Open Sans"/>
                <a:ea typeface="Open Sans"/>
                <a:cs typeface="Open Sans"/>
                <a:sym typeface="Open Sans"/>
              </a:rPr>
              <a:t>	</a:t>
            </a: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p:txBody>
      </p:sp>
      <p:pic>
        <p:nvPicPr>
          <p:cNvPr id="147" name="Shape 147"/>
          <p:cNvPicPr preferRelativeResize="0"/>
          <p:nvPr/>
        </p:nvPicPr>
        <p:blipFill>
          <a:blip r:embed="rId3">
            <a:alphaModFix/>
          </a:blip>
          <a:stretch>
            <a:fillRect/>
          </a:stretch>
        </p:blipFill>
        <p:spPr>
          <a:xfrm>
            <a:off x="7753875" y="3753375"/>
            <a:ext cx="1390125" cy="1390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